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2"/>
  </p:notesMasterIdLst>
  <p:sldIdLst>
    <p:sldId id="256" r:id="rId3"/>
    <p:sldId id="257" r:id="rId4"/>
    <p:sldId id="258" r:id="rId5"/>
    <p:sldId id="259" r:id="rId6"/>
    <p:sldId id="263" r:id="rId7"/>
    <p:sldId id="260" r:id="rId8"/>
    <p:sldId id="261" r:id="rId9"/>
    <p:sldId id="262" r:id="rId10"/>
    <p:sldId id="264" r:id="rId11"/>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859" autoAdjust="0"/>
  </p:normalViewPr>
  <p:slideViewPr>
    <p:cSldViewPr>
      <p:cViewPr>
        <p:scale>
          <a:sx n="100" d="100"/>
          <a:sy n="100" d="100"/>
        </p:scale>
        <p:origin x="-2176" y="-8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9.xml"/><Relationship Id="rId12" Type="http://schemas.openxmlformats.org/officeDocument/2006/relationships/notesMaster" Target="notesMasters/notesMaster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57655B-DA42-874F-961F-783ED3BCB52F}" type="datetimeFigureOut">
              <a:rPr lang="en-US" smtClean="0"/>
              <a:t>7/16/14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79EED9-7D71-224A-8ADD-B4BB62C5A781}" type="slidenum">
              <a:rPr lang="en-US" smtClean="0"/>
              <a:t>‹#›</a:t>
            </a:fld>
            <a:endParaRPr lang="en-US"/>
          </a:p>
        </p:txBody>
      </p:sp>
    </p:spTree>
    <p:extLst>
      <p:ext uri="{BB962C8B-B14F-4D97-AF65-F5344CB8AC3E}">
        <p14:creationId xmlns:p14="http://schemas.microsoft.com/office/powerpoint/2010/main" val="12653724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1</a:t>
            </a:fld>
            <a:endParaRPr lang="en-US"/>
          </a:p>
        </p:txBody>
      </p:sp>
    </p:spTree>
    <p:extLst>
      <p:ext uri="{BB962C8B-B14F-4D97-AF65-F5344CB8AC3E}">
        <p14:creationId xmlns:p14="http://schemas.microsoft.com/office/powerpoint/2010/main" val="1166624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US" dirty="0" smtClean="0"/>
              <a:t>Space</a:t>
            </a:r>
            <a:r>
              <a:rPr lang="en-US" baseline="0" dirty="0" smtClean="0"/>
              <a:t> is cool </a:t>
            </a:r>
            <a:r>
              <a:rPr lang="en-US" baseline="0" dirty="0" smtClean="0"/>
              <a:t>–- perceived to be boundless , tantalizing space up in the sky for human since our origin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2</a:t>
            </a:r>
            <a:r>
              <a:rPr lang="en-US" baseline="0" dirty="0" smtClean="0"/>
              <a:t>) Our cosmic origin– Age of the universe, where we came from and how it evolved to today, our cosmic origins</a:t>
            </a:r>
          </a:p>
          <a:p>
            <a:r>
              <a:rPr lang="en-US" baseline="0" dirty="0" smtClean="0"/>
              <a:t>- As our planet orbits around the Sun, which </a:t>
            </a:r>
            <a:r>
              <a:rPr lang="en-US" baseline="0" dirty="0" smtClean="0"/>
              <a:t>is a star and belongs </a:t>
            </a:r>
            <a:r>
              <a:rPr lang="en-US" baseline="0" dirty="0" smtClean="0"/>
              <a:t>to a galaxy that is a one of millions of its of kind,  it is important to understand what physics are behind the creation by studying the galaxy formation. </a:t>
            </a:r>
          </a:p>
          <a:p>
            <a:r>
              <a:rPr lang="en-US" baseline="0" dirty="0" smtClean="0"/>
              <a:t>3) O</a:t>
            </a:r>
            <a:r>
              <a:rPr lang="en-US" dirty="0" smtClean="0"/>
              <a:t>bservational and theoretical astronomers – cooperation between these two parts of astronomy is a key step towards understanding</a:t>
            </a:r>
            <a:r>
              <a:rPr lang="en-US" baseline="0" dirty="0" smtClean="0"/>
              <a:t> more about galaxy morphology and our cosmic origins</a:t>
            </a:r>
          </a:p>
          <a:p>
            <a:r>
              <a:rPr lang="en-US" baseline="0" dirty="0" smtClean="0"/>
              <a:t>- Not so long ago, work of observers and theorist were done separately. However, in this project, using the collaboration of the  two group, we hope to come up with better simulations.</a:t>
            </a:r>
            <a:endParaRPr lang="en-US" dirty="0" smtClean="0"/>
          </a:p>
          <a:p>
            <a:r>
              <a:rPr lang="en-US" dirty="0" smtClean="0"/>
              <a:t>4)</a:t>
            </a:r>
            <a:r>
              <a:rPr lang="en-US" baseline="0" dirty="0" smtClean="0"/>
              <a:t> </a:t>
            </a:r>
            <a:r>
              <a:rPr lang="en-US" dirty="0" smtClean="0"/>
              <a:t>Interdisciplinary – Python used to automate</a:t>
            </a:r>
            <a:r>
              <a:rPr lang="en-US" baseline="0" dirty="0" smtClean="0"/>
              <a:t> tools used by astronomers</a:t>
            </a:r>
          </a:p>
          <a:p>
            <a:r>
              <a:rPr lang="en-US" baseline="0" dirty="0" smtClean="0"/>
              <a:t>In addition of working on the astrophysics side of the project, </a:t>
            </a:r>
            <a:r>
              <a:rPr lang="en-US" baseline="0" dirty="0" smtClean="0"/>
              <a:t>it also required </a:t>
            </a:r>
            <a:r>
              <a:rPr lang="en-US" baseline="0" dirty="0" smtClean="0"/>
              <a:t>us to use programming language Python in the process of automating the code.</a:t>
            </a:r>
          </a:p>
          <a:p>
            <a:endParaRPr lang="en-US" baseline="0" dirty="0" smtClean="0"/>
          </a:p>
        </p:txBody>
      </p:sp>
      <p:sp>
        <p:nvSpPr>
          <p:cNvPr id="4" name="Slide Number Placeholder 3"/>
          <p:cNvSpPr>
            <a:spLocks noGrp="1"/>
          </p:cNvSpPr>
          <p:nvPr>
            <p:ph type="sldNum" sz="quarter" idx="10"/>
          </p:nvPr>
        </p:nvSpPr>
        <p:spPr/>
        <p:txBody>
          <a:bodyPr/>
          <a:lstStyle/>
          <a:p>
            <a:fld id="{DC79EED9-7D71-224A-8ADD-B4BB62C5A781}" type="slidenum">
              <a:rPr lang="en-US" smtClean="0"/>
              <a:t>2</a:t>
            </a:fld>
            <a:endParaRPr lang="en-US"/>
          </a:p>
        </p:txBody>
      </p:sp>
    </p:spTree>
    <p:extLst>
      <p:ext uri="{BB962C8B-B14F-4D97-AF65-F5344CB8AC3E}">
        <p14:creationId xmlns:p14="http://schemas.microsoft.com/office/powerpoint/2010/main" val="2387131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1)High-resolution simulations – images produced from fully</a:t>
            </a:r>
            <a:r>
              <a:rPr lang="en-US" baseline="0" dirty="0" smtClean="0"/>
              <a:t> </a:t>
            </a:r>
            <a:r>
              <a:rPr lang="en-US" baseline="0" dirty="0" smtClean="0"/>
              <a:t>cosmological (meaning that simulation of a galaxy made while considering its surrounding area in the universe), mass simulations of </a:t>
            </a:r>
            <a:r>
              <a:rPr lang="en-US" baseline="0" dirty="0" smtClean="0"/>
              <a:t>evolving universe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a:t>
            </a:r>
            <a:r>
              <a:rPr lang="en-US" baseline="0" dirty="0" smtClean="0"/>
              <a:t>Hundreds images for each galaxy generated using different </a:t>
            </a:r>
            <a:r>
              <a:rPr lang="en-US" dirty="0" smtClean="0"/>
              <a:t>time steps</a:t>
            </a:r>
            <a:r>
              <a:rPr lang="en-US" baseline="0" dirty="0" smtClean="0"/>
              <a:t> over billions of years, multiple camera angles and filters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3)Automated fitting</a:t>
            </a:r>
            <a:r>
              <a:rPr lang="en-US" baseline="0" dirty="0" smtClean="0"/>
              <a:t> – use </a:t>
            </a:r>
            <a:r>
              <a:rPr lang="en-US" dirty="0" smtClean="0"/>
              <a:t>elliptical models to get info about galaxies that can be compared with observable parameters</a:t>
            </a:r>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3</a:t>
            </a:fld>
            <a:endParaRPr lang="en-US"/>
          </a:p>
        </p:txBody>
      </p:sp>
    </p:spTree>
    <p:extLst>
      <p:ext uri="{BB962C8B-B14F-4D97-AF65-F5344CB8AC3E}">
        <p14:creationId xmlns:p14="http://schemas.microsoft.com/office/powerpoint/2010/main" val="3167323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Sextractor</a:t>
            </a:r>
            <a:r>
              <a:rPr lang="en-US" dirty="0" smtClean="0"/>
              <a:t> – </a:t>
            </a:r>
            <a:r>
              <a:rPr lang="en-US" dirty="0" smtClean="0"/>
              <a:t>to set </a:t>
            </a:r>
            <a:r>
              <a:rPr lang="en-US" dirty="0" smtClean="0"/>
              <a:t>up the configuration file</a:t>
            </a:r>
            <a:r>
              <a:rPr lang="en-US" baseline="0" dirty="0" smtClean="0"/>
              <a:t> to work with our images, yields location and initial guesses for all galaxies in the image</a:t>
            </a:r>
          </a:p>
          <a:p>
            <a:r>
              <a:rPr lang="en-US" baseline="0" dirty="0" err="1" smtClean="0"/>
              <a:t>Galfit</a:t>
            </a:r>
            <a:r>
              <a:rPr lang="en-US" baseline="0" dirty="0" smtClean="0"/>
              <a:t> – </a:t>
            </a:r>
            <a:r>
              <a:rPr lang="en-US" baseline="0" dirty="0" smtClean="0"/>
              <a:t>to use </a:t>
            </a:r>
            <a:r>
              <a:rPr lang="en-US" baseline="0" dirty="0" err="1" smtClean="0"/>
              <a:t>Sextractor</a:t>
            </a:r>
            <a:r>
              <a:rPr lang="en-US" baseline="0" dirty="0" smtClean="0"/>
              <a:t> output to write the parameter file to feed </a:t>
            </a:r>
            <a:r>
              <a:rPr lang="en-US" baseline="0" dirty="0" err="1" smtClean="0"/>
              <a:t>Galfit</a:t>
            </a:r>
            <a:r>
              <a:rPr lang="en-US" baseline="0" dirty="0" smtClean="0"/>
              <a:t>, yields a refined elliptical model and an image of the model and the residual with the original</a:t>
            </a:r>
          </a:p>
          <a:p>
            <a:r>
              <a:rPr lang="en-US" baseline="0" dirty="0" smtClean="0"/>
              <a:t>Python – to mediate passing information between the above and to organize the at least to 6 output files for each </a:t>
            </a:r>
            <a:r>
              <a:rPr lang="en-US" baseline="0" dirty="0" smtClean="0"/>
              <a:t>image</a:t>
            </a:r>
          </a:p>
          <a:p>
            <a:r>
              <a:rPr lang="en-US" baseline="0" dirty="0" smtClean="0"/>
              <a:t>IDL- to plot the aggregate output for a galaxy ; we can detect how good were the simulation by comparing them with the real observations</a:t>
            </a:r>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4</a:t>
            </a:fld>
            <a:endParaRPr lang="en-US"/>
          </a:p>
        </p:txBody>
      </p:sp>
    </p:spTree>
    <p:extLst>
      <p:ext uri="{BB962C8B-B14F-4D97-AF65-F5344CB8AC3E}">
        <p14:creationId xmlns:p14="http://schemas.microsoft.com/office/powerpoint/2010/main" val="3206131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Degrade them to replicate what galaxies look like in the Early Universe.</a:t>
            </a:r>
          </a:p>
          <a:p>
            <a:endParaRPr lang="en-US" dirty="0" smtClean="0"/>
          </a:p>
          <a:p>
            <a:r>
              <a:rPr lang="en-US" dirty="0" smtClean="0"/>
              <a:t>Take the simulations which model the mass distribution of galaxies in a cosmological context.  Apply</a:t>
            </a:r>
            <a:r>
              <a:rPr lang="en-US" baseline="0" dirty="0" smtClean="0"/>
              <a:t> a </a:t>
            </a:r>
            <a:r>
              <a:rPr lang="en-US" baseline="0" dirty="0" err="1" smtClean="0"/>
              <a:t>radiative</a:t>
            </a:r>
            <a:r>
              <a:rPr lang="en-US" baseline="0" dirty="0" smtClean="0"/>
              <a:t> transfer model plus dust in order to visualize the light distribution.  Basically computes a spectral energy distribution based on the age of stars and amount of dust at each point in the simulation and at each viewing angle.  “Observe” the simulations by passing them through a model of the HST + WFC3 detector optical system which includes convolving with the Point spread function (an effort that I lead for the CANDELS team) and adding detector and sky noise to the images.  Then analyze them in the same way we analyze the observations (e.g., </a:t>
            </a:r>
            <a:r>
              <a:rPr lang="en-US" baseline="0" dirty="0" err="1" smtClean="0"/>
              <a:t>sersic</a:t>
            </a:r>
            <a:r>
              <a:rPr lang="en-US" baseline="0" dirty="0" smtClean="0"/>
              <a:t> indices, etc.).</a:t>
            </a:r>
          </a:p>
          <a:p>
            <a:endParaRPr lang="en-US" baseline="0" dirty="0" smtClean="0"/>
          </a:p>
          <a:p>
            <a:r>
              <a:rPr lang="en-US" baseline="0" dirty="0" smtClean="0"/>
              <a:t>Joel – VELA27</a:t>
            </a:r>
            <a:endParaRPr lang="en-US" dirty="0"/>
          </a:p>
        </p:txBody>
      </p:sp>
      <p:sp>
        <p:nvSpPr>
          <p:cNvPr id="4" name="Slide Number Placeholder 3"/>
          <p:cNvSpPr>
            <a:spLocks noGrp="1"/>
          </p:cNvSpPr>
          <p:nvPr>
            <p:ph type="sldNum" sz="quarter" idx="10"/>
          </p:nvPr>
        </p:nvSpPr>
        <p:spPr/>
        <p:txBody>
          <a:bodyPr/>
          <a:lstStyle/>
          <a:p>
            <a:fld id="{A9E86274-8B0B-5C4E-B8A3-2CAD77AE217B}" type="slidenum">
              <a:rPr lang="en-US" smtClean="0"/>
              <a:t>5</a:t>
            </a:fld>
            <a:endParaRPr lang="en-US"/>
          </a:p>
        </p:txBody>
      </p:sp>
    </p:spTree>
    <p:extLst>
      <p:ext uri="{BB962C8B-B14F-4D97-AF65-F5344CB8AC3E}">
        <p14:creationId xmlns:p14="http://schemas.microsoft.com/office/powerpoint/2010/main" val="1101561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Successfully modeled most galaxies in the simulated images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In the step of the project, we have came up with a good simulation file that works for most cases, but not all. Thus, the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Automated the process of running several galaxy simultaneously</a:t>
            </a:r>
          </a:p>
          <a:p>
            <a:pPr marL="171450" indent="-171450">
              <a:buFontTx/>
              <a:buChar char="-"/>
            </a:pPr>
            <a:r>
              <a:rPr lang="en-US" dirty="0" smtClean="0"/>
              <a:t>Using the parallel computing, we</a:t>
            </a:r>
            <a:r>
              <a:rPr lang="en-US" baseline="0" dirty="0" smtClean="0"/>
              <a:t> were able to diminish the time for program run.</a:t>
            </a:r>
          </a:p>
          <a:p>
            <a:pPr marL="0" indent="0">
              <a:buFontTx/>
              <a:buNone/>
            </a:pP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6</a:t>
            </a:fld>
            <a:endParaRPr lang="en-US"/>
          </a:p>
        </p:txBody>
      </p:sp>
    </p:spTree>
    <p:extLst>
      <p:ext uri="{BB962C8B-B14F-4D97-AF65-F5344CB8AC3E}">
        <p14:creationId xmlns:p14="http://schemas.microsoft.com/office/powerpoint/2010/main" val="1943867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Locating galaxies in the image – before employing</a:t>
            </a:r>
            <a:r>
              <a:rPr lang="en-US" baseline="0" dirty="0" smtClean="0"/>
              <a:t> the program Source Extractor, we  had a problem with locating the galaxies correctly in the images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Coming up with settings that work for all images – This work is still in the process and can</a:t>
            </a:r>
            <a:r>
              <a:rPr lang="en-US" baseline="0" dirty="0" smtClean="0"/>
              <a:t> be improved with a  better parameter file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Evaluating the GALFIT outputs –  put together</a:t>
            </a:r>
            <a:r>
              <a:rPr lang="en-US" baseline="0" dirty="0" smtClean="0"/>
              <a:t> images corresponding to the same galaxy from colossal number of images produced and spot the outliers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7</a:t>
            </a:fld>
            <a:endParaRPr lang="en-US"/>
          </a:p>
        </p:txBody>
      </p:sp>
    </p:spTree>
    <p:extLst>
      <p:ext uri="{BB962C8B-B14F-4D97-AF65-F5344CB8AC3E}">
        <p14:creationId xmlns:p14="http://schemas.microsoft.com/office/powerpoint/2010/main" val="2346220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Locating galaxies in the image – before employing</a:t>
            </a:r>
            <a:r>
              <a:rPr lang="en-US" baseline="0" dirty="0" smtClean="0"/>
              <a:t> the program Source Extractor, we  had a problem with locating the galaxies correctly in the images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Coming up with settings that work for all images – This work is still in the process and can</a:t>
            </a:r>
            <a:r>
              <a:rPr lang="en-US" baseline="0" dirty="0" smtClean="0"/>
              <a:t> be improved with a  better parameter file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Evaluating the GALFIT outputs –  put together</a:t>
            </a:r>
            <a:r>
              <a:rPr lang="en-US" baseline="0" dirty="0" smtClean="0"/>
              <a:t> images corresponding to the same galaxy from colossal number of images produced and spot the outliers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9</a:t>
            </a:fld>
            <a:endParaRPr lang="en-US"/>
          </a:p>
        </p:txBody>
      </p:sp>
    </p:spTree>
    <p:extLst>
      <p:ext uri="{BB962C8B-B14F-4D97-AF65-F5344CB8AC3E}">
        <p14:creationId xmlns:p14="http://schemas.microsoft.com/office/powerpoint/2010/main" val="234622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8E3EEB95-37EB-49FC-91D9-9A35DD0B018D}" type="datetimeFigureOut">
              <a:rPr lang="fr-FR"/>
              <a:pPr>
                <a:defRPr/>
              </a:pPr>
              <a:t>7/16/14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0C7E2F0-C993-49E3-A114-7872F3C6EED6}" type="slidenum">
              <a:rPr lang="fr-CA"/>
              <a:pPr>
                <a:defRPr/>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130BB364-D7DB-49F3-A51D-95F86244EB6B}" type="datetimeFigureOut">
              <a:rPr lang="fr-FR"/>
              <a:pPr>
                <a:defRPr/>
              </a:pPr>
              <a:t>7/16/14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BC58EC2-2F59-41BF-826A-E8A2D9B4AD91}" type="slidenum">
              <a:rPr lang="fr-CA"/>
              <a:pPr>
                <a:defRPr/>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9E994E19-2DF1-480D-8EFB-C74E12D16525}" type="datetimeFigureOut">
              <a:rPr lang="fr-FR"/>
              <a:pPr>
                <a:defRPr/>
              </a:pPr>
              <a:t>7/16/14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18904044-4BF5-4661-912F-1D31BF2F7310}" type="slidenum">
              <a:rPr lang="fr-CA"/>
              <a:pPr>
                <a:defRPr/>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EAAC1E45-6EE7-4AEC-AC24-2B0DB17EBB1F}" type="datetimeFigureOut">
              <a:rPr lang="fr-FR"/>
              <a:pPr>
                <a:defRPr/>
              </a:pPr>
              <a:t>7/16/14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08A0E065-D75B-459E-834D-0B3DF13FB77B}" type="slidenum">
              <a:rPr lang="fr-CA"/>
              <a:pPr>
                <a:defRPr/>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E79259BB-E57B-4648-A9EF-962302A6BB42}" type="datetimeFigureOut">
              <a:rPr lang="fr-FR"/>
              <a:pPr>
                <a:defRPr/>
              </a:pPr>
              <a:t>7/16/14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5D72B013-BCCE-4063-A08B-1AECD6650F3B}" type="slidenum">
              <a:rPr lang="fr-CA"/>
              <a:pPr>
                <a:defRPr/>
              </a:pPr>
              <a:t>‹#›</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0FFF1FA8-36A8-48F9-9D66-18AA4DA21D9E}" type="datetimeFigureOut">
              <a:rPr lang="fr-FR"/>
              <a:pPr>
                <a:defRPr/>
              </a:pPr>
              <a:t>7/16/14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0C74D027-F20A-4DB2-9A53-C400794DAF93}" type="slidenum">
              <a:rPr lang="fr-CA"/>
              <a:pPr>
                <a:defRPr/>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563D2BC9-22C9-462D-99B9-AE82501A77AF}" type="datetimeFigureOut">
              <a:rPr lang="fr-FR"/>
              <a:pPr>
                <a:defRPr/>
              </a:pPr>
              <a:t>7/16/14</a:t>
            </a:fld>
            <a:endParaRPr lang="fr-CA"/>
          </a:p>
        </p:txBody>
      </p:sp>
      <p:sp>
        <p:nvSpPr>
          <p:cNvPr id="8" name="Espace réservé du pied de page 4"/>
          <p:cNvSpPr>
            <a:spLocks noGrp="1"/>
          </p:cNvSpPr>
          <p:nvPr>
            <p:ph type="ftr" sz="quarter" idx="11"/>
          </p:nvPr>
        </p:nvSpPr>
        <p:spPr/>
        <p:txBody>
          <a:bodyPr/>
          <a:lstStyle>
            <a:lvl1pPr>
              <a:defRPr/>
            </a:lvl1pPr>
          </a:lstStyle>
          <a:p>
            <a:pPr>
              <a:defRPr/>
            </a:pPr>
            <a:endParaRPr lang="fr-CA"/>
          </a:p>
        </p:txBody>
      </p:sp>
      <p:sp>
        <p:nvSpPr>
          <p:cNvPr id="9" name="Espace réservé du numéro de diapositive 5"/>
          <p:cNvSpPr>
            <a:spLocks noGrp="1"/>
          </p:cNvSpPr>
          <p:nvPr>
            <p:ph type="sldNum" sz="quarter" idx="12"/>
          </p:nvPr>
        </p:nvSpPr>
        <p:spPr/>
        <p:txBody>
          <a:bodyPr/>
          <a:lstStyle>
            <a:lvl1pPr>
              <a:defRPr/>
            </a:lvl1pPr>
          </a:lstStyle>
          <a:p>
            <a:pPr>
              <a:defRPr/>
            </a:pPr>
            <a:fld id="{D4C0DE40-828A-45A2-B49C-6270EB734855}" type="slidenum">
              <a:rPr lang="fr-CA"/>
              <a:pPr>
                <a:defRPr/>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68811C64-A87A-485B-A9F8-ECEA27037552}" type="datetimeFigureOut">
              <a:rPr lang="fr-FR"/>
              <a:pPr>
                <a:defRPr/>
              </a:pPr>
              <a:t>7/16/14</a:t>
            </a:fld>
            <a:endParaRPr lang="fr-CA"/>
          </a:p>
        </p:txBody>
      </p:sp>
      <p:sp>
        <p:nvSpPr>
          <p:cNvPr id="4" name="Espace réservé du pied de page 4"/>
          <p:cNvSpPr>
            <a:spLocks noGrp="1"/>
          </p:cNvSpPr>
          <p:nvPr>
            <p:ph type="ftr" sz="quarter" idx="11"/>
          </p:nvPr>
        </p:nvSpPr>
        <p:spPr/>
        <p:txBody>
          <a:bodyPr/>
          <a:lstStyle>
            <a:lvl1pPr>
              <a:defRPr/>
            </a:lvl1pPr>
          </a:lstStyle>
          <a:p>
            <a:pPr>
              <a:defRPr/>
            </a:pPr>
            <a:endParaRPr lang="fr-CA"/>
          </a:p>
        </p:txBody>
      </p:sp>
      <p:sp>
        <p:nvSpPr>
          <p:cNvPr id="5" name="Espace réservé du numéro de diapositive 5"/>
          <p:cNvSpPr>
            <a:spLocks noGrp="1"/>
          </p:cNvSpPr>
          <p:nvPr>
            <p:ph type="sldNum" sz="quarter" idx="12"/>
          </p:nvPr>
        </p:nvSpPr>
        <p:spPr/>
        <p:txBody>
          <a:bodyPr/>
          <a:lstStyle>
            <a:lvl1pPr>
              <a:defRPr/>
            </a:lvl1pPr>
          </a:lstStyle>
          <a:p>
            <a:pPr>
              <a:defRPr/>
            </a:pPr>
            <a:fld id="{1BC79754-7839-4A8C-874B-7F629940DCCD}" type="slidenum">
              <a:rPr lang="fr-CA"/>
              <a:pPr>
                <a:defRPr/>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BEA6A574-5DB0-4717-A9D0-425E6885BBBF}" type="datetimeFigureOut">
              <a:rPr lang="fr-FR"/>
              <a:pPr>
                <a:defRPr/>
              </a:pPr>
              <a:t>7/16/14</a:t>
            </a:fld>
            <a:endParaRPr lang="fr-CA"/>
          </a:p>
        </p:txBody>
      </p:sp>
      <p:sp>
        <p:nvSpPr>
          <p:cNvPr id="3" name="Espace réservé du pied de page 4"/>
          <p:cNvSpPr>
            <a:spLocks noGrp="1"/>
          </p:cNvSpPr>
          <p:nvPr>
            <p:ph type="ftr" sz="quarter" idx="11"/>
          </p:nvPr>
        </p:nvSpPr>
        <p:spPr/>
        <p:txBody>
          <a:bodyPr/>
          <a:lstStyle>
            <a:lvl1pPr>
              <a:defRPr/>
            </a:lvl1pPr>
          </a:lstStyle>
          <a:p>
            <a:pPr>
              <a:defRPr/>
            </a:pPr>
            <a:endParaRPr lang="fr-CA"/>
          </a:p>
        </p:txBody>
      </p:sp>
      <p:sp>
        <p:nvSpPr>
          <p:cNvPr id="4" name="Espace réservé du numéro de diapositive 5"/>
          <p:cNvSpPr>
            <a:spLocks noGrp="1"/>
          </p:cNvSpPr>
          <p:nvPr>
            <p:ph type="sldNum" sz="quarter" idx="12"/>
          </p:nvPr>
        </p:nvSpPr>
        <p:spPr/>
        <p:txBody>
          <a:bodyPr/>
          <a:lstStyle>
            <a:lvl1pPr>
              <a:defRPr/>
            </a:lvl1pPr>
          </a:lstStyle>
          <a:p>
            <a:pPr>
              <a:defRPr/>
            </a:pPr>
            <a:fld id="{3BBFDFF1-5581-4B43-A0FC-63945BACE2A2}" type="slidenum">
              <a:rPr lang="fr-CA"/>
              <a:pPr>
                <a:defRPr/>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3DD6179-6EB4-46FA-8B54-B151AC657EE9}" type="datetimeFigureOut">
              <a:rPr lang="fr-FR"/>
              <a:pPr>
                <a:defRPr/>
              </a:pPr>
              <a:t>7/16/14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D050389C-43FE-43CC-B48B-C24B9F5861BB}" type="slidenum">
              <a:rPr lang="fr-CA"/>
              <a:pPr>
                <a:defRPr/>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117767B4-6E2B-4A35-942A-F7057F173176}" type="datetimeFigureOut">
              <a:rPr lang="fr-FR"/>
              <a:pPr>
                <a:defRPr/>
              </a:pPr>
              <a:t>7/16/14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FFC0CFE9-2011-4C61-9335-555C26F5D687}" type="slidenum">
              <a:rPr lang="fr-CA"/>
              <a:pPr>
                <a:defRPr/>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pour modifier le style du titre</a:t>
            </a:r>
            <a:endParaRPr lang="fr-CA" smtClean="0"/>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CA" smtClean="0"/>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9EEDB8CC-6502-4A84-9AD6-C9F7E6D58511}" type="datetimeFigureOut">
              <a:rPr lang="fr-FR"/>
              <a:pPr>
                <a:defRPr/>
              </a:pPr>
              <a:t>7/16/14</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defRPr>
            </a:lvl1pPr>
          </a:lstStyle>
          <a:p>
            <a:pPr>
              <a:defRPr/>
            </a:pPr>
            <a:endParaRPr lang="fr-CA"/>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FB23B991-22CB-429E-88C5-3C2C53A22C7B}" type="slidenum">
              <a:rPr lang="fr-CA"/>
              <a:pPr>
                <a:defRPr/>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2050" name="Titre 1"/>
          <p:cNvSpPr>
            <a:spLocks noGrp="1"/>
          </p:cNvSpPr>
          <p:nvPr>
            <p:ph type="ctrTitle"/>
          </p:nvPr>
        </p:nvSpPr>
        <p:spPr>
          <a:xfrm>
            <a:off x="899592" y="2564904"/>
            <a:ext cx="7344816" cy="2448272"/>
          </a:xfrm>
        </p:spPr>
        <p:txBody>
          <a:bodyPr/>
          <a:lstStyle/>
          <a:p>
            <a:r>
              <a:rPr lang="en-US" sz="3600" dirty="0" smtClean="0">
                <a:solidFill>
                  <a:schemeClr val="bg1"/>
                </a:solidFill>
                <a:latin typeface="Times New Roman"/>
                <a:cs typeface="Times New Roman"/>
              </a:rPr>
              <a:t>Morphological Analysis of Galaxies </a:t>
            </a:r>
            <a:r>
              <a:rPr lang="en-US" sz="3600" dirty="0" smtClean="0">
                <a:solidFill>
                  <a:schemeClr val="bg1"/>
                </a:solidFill>
                <a:latin typeface="Times New Roman"/>
                <a:cs typeface="Times New Roman"/>
              </a:rPr>
              <a:t>from </a:t>
            </a:r>
            <a:r>
              <a:rPr lang="en-US" sz="3600" dirty="0" smtClean="0">
                <a:solidFill>
                  <a:schemeClr val="bg1"/>
                </a:solidFill>
                <a:latin typeface="Times New Roman"/>
                <a:cs typeface="Times New Roman"/>
              </a:rPr>
              <a:t>High-Resolution Simulations Using Automated Detection</a:t>
            </a:r>
          </a:p>
        </p:txBody>
      </p:sp>
      <p:sp>
        <p:nvSpPr>
          <p:cNvPr id="2051" name="Sous-titre 2"/>
          <p:cNvSpPr>
            <a:spLocks noGrp="1"/>
          </p:cNvSpPr>
          <p:nvPr>
            <p:ph type="subTitle" idx="1"/>
          </p:nvPr>
        </p:nvSpPr>
        <p:spPr>
          <a:xfrm>
            <a:off x="2357422" y="5286389"/>
            <a:ext cx="5382930" cy="734900"/>
          </a:xfrm>
        </p:spPr>
        <p:txBody>
          <a:bodyPr>
            <a:normAutofit/>
          </a:bodyPr>
          <a:lstStyle/>
          <a:p>
            <a:r>
              <a:rPr lang="en-US" sz="2000" dirty="0" smtClean="0">
                <a:solidFill>
                  <a:schemeClr val="bg1"/>
                </a:solidFill>
                <a:latin typeface="Times New Roman"/>
                <a:cs typeface="Times New Roman"/>
              </a:rPr>
              <a:t>Ian </a:t>
            </a:r>
            <a:r>
              <a:rPr lang="en-US" sz="2000" dirty="0" err="1" smtClean="0">
                <a:solidFill>
                  <a:schemeClr val="bg1"/>
                </a:solidFill>
                <a:latin typeface="Times New Roman"/>
                <a:cs typeface="Times New Roman"/>
              </a:rPr>
              <a:t>Tibbetts</a:t>
            </a:r>
            <a:r>
              <a:rPr lang="en-US" sz="2000" dirty="0" smtClean="0">
                <a:solidFill>
                  <a:schemeClr val="bg1"/>
                </a:solidFill>
                <a:latin typeface="Times New Roman"/>
                <a:cs typeface="Times New Roman"/>
              </a:rPr>
              <a:t>, </a:t>
            </a:r>
            <a:r>
              <a:rPr lang="en-US" sz="2000" dirty="0" err="1" smtClean="0">
                <a:solidFill>
                  <a:schemeClr val="bg1"/>
                </a:solidFill>
                <a:latin typeface="Times New Roman"/>
                <a:cs typeface="Times New Roman"/>
              </a:rPr>
              <a:t>Ariunjargal</a:t>
            </a:r>
            <a:r>
              <a:rPr lang="en-US" sz="2000" dirty="0" smtClean="0">
                <a:solidFill>
                  <a:schemeClr val="bg1"/>
                </a:solidFill>
                <a:latin typeface="Times New Roman"/>
                <a:cs typeface="Times New Roman"/>
              </a:rPr>
              <a:t> </a:t>
            </a:r>
            <a:r>
              <a:rPr lang="en-US" sz="2000" dirty="0" smtClean="0">
                <a:solidFill>
                  <a:schemeClr val="bg1"/>
                </a:solidFill>
                <a:latin typeface="Times New Roman"/>
                <a:cs typeface="Times New Roman"/>
              </a:rPr>
              <a:t>Bat-</a:t>
            </a:r>
            <a:r>
              <a:rPr lang="en-US" sz="2000" dirty="0" err="1" smtClean="0">
                <a:solidFill>
                  <a:schemeClr val="bg1"/>
                </a:solidFill>
                <a:latin typeface="Times New Roman"/>
                <a:cs typeface="Times New Roman"/>
              </a:rPr>
              <a:t>Erdene</a:t>
            </a:r>
            <a:r>
              <a:rPr lang="en-US" sz="2000" dirty="0" smtClean="0">
                <a:solidFill>
                  <a:schemeClr val="bg1"/>
                </a:solidFill>
                <a:latin typeface="Times New Roman"/>
                <a:cs typeface="Times New Roman"/>
              </a:rPr>
              <a:t>, </a:t>
            </a:r>
            <a:r>
              <a:rPr lang="en-US" sz="2000" dirty="0" err="1" smtClean="0">
                <a:solidFill>
                  <a:schemeClr val="bg1"/>
                </a:solidFill>
                <a:latin typeface="Times New Roman"/>
                <a:cs typeface="Times New Roman"/>
              </a:rPr>
              <a:t>Prof.Elizabeth</a:t>
            </a:r>
            <a:r>
              <a:rPr lang="en-US" sz="2000" dirty="0" smtClean="0">
                <a:solidFill>
                  <a:schemeClr val="bg1"/>
                </a:solidFill>
                <a:latin typeface="Times New Roman"/>
                <a:cs typeface="Times New Roman"/>
              </a:rPr>
              <a:t> McGrath</a:t>
            </a:r>
            <a:endParaRPr lang="en-US" sz="2000" dirty="0" smtClean="0">
              <a:solidFill>
                <a:schemeClr val="bg1"/>
              </a:solidFill>
              <a:latin typeface="Times New Roman"/>
              <a:cs typeface="Times New Roman"/>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60648"/>
            <a:ext cx="6615112" cy="1156990"/>
          </a:xfrm>
        </p:spPr>
        <p:txBody>
          <a:bodyPr/>
          <a:lstStyle/>
          <a:p>
            <a:r>
              <a:rPr lang="en-US" dirty="0" smtClean="0">
                <a:latin typeface="Times New Roman"/>
                <a:cs typeface="Times New Roman"/>
              </a:rPr>
              <a:t>Why we care</a:t>
            </a:r>
          </a:p>
        </p:txBody>
      </p:sp>
      <p:sp>
        <p:nvSpPr>
          <p:cNvPr id="3075" name="Espace réservé du contenu 2"/>
          <p:cNvSpPr>
            <a:spLocks noGrp="1"/>
          </p:cNvSpPr>
          <p:nvPr>
            <p:ph idx="1"/>
          </p:nvPr>
        </p:nvSpPr>
        <p:spPr>
          <a:xfrm>
            <a:off x="4498628" y="1772816"/>
            <a:ext cx="4680520" cy="4525963"/>
          </a:xfrm>
        </p:spPr>
        <p:txBody>
          <a:bodyPr/>
          <a:lstStyle/>
          <a:p>
            <a:r>
              <a:rPr lang="en-US" sz="2400" dirty="0" smtClean="0">
                <a:latin typeface="Times New Roman"/>
                <a:cs typeface="Times New Roman"/>
              </a:rPr>
              <a:t>Space is </a:t>
            </a:r>
            <a:r>
              <a:rPr lang="en-US" sz="2400" dirty="0" smtClean="0">
                <a:latin typeface="Times New Roman"/>
                <a:cs typeface="Times New Roman"/>
              </a:rPr>
              <a:t>cool and tantalizing; there </a:t>
            </a:r>
            <a:r>
              <a:rPr lang="en-US" sz="2400" dirty="0" smtClean="0">
                <a:latin typeface="Times New Roman"/>
                <a:cs typeface="Times New Roman"/>
              </a:rPr>
              <a:t>is a lot </a:t>
            </a:r>
            <a:r>
              <a:rPr lang="en-US" sz="2400" dirty="0">
                <a:latin typeface="Times New Roman"/>
                <a:cs typeface="Times New Roman"/>
              </a:rPr>
              <a:t>to explore</a:t>
            </a:r>
            <a:endParaRPr lang="en-US" sz="2400" dirty="0" smtClean="0">
              <a:latin typeface="Times New Roman"/>
              <a:cs typeface="Times New Roman"/>
            </a:endParaRPr>
          </a:p>
          <a:p>
            <a:r>
              <a:rPr lang="en-US" sz="2400" dirty="0" smtClean="0">
                <a:latin typeface="Times New Roman"/>
                <a:cs typeface="Times New Roman"/>
              </a:rPr>
              <a:t>Our cosmic origin (how did we get here)</a:t>
            </a:r>
          </a:p>
          <a:p>
            <a:r>
              <a:rPr lang="en-US" sz="2400" dirty="0" smtClean="0">
                <a:latin typeface="Times New Roman"/>
                <a:cs typeface="Times New Roman"/>
              </a:rPr>
              <a:t>Part of emerging collaborations between observers and theorists in the field</a:t>
            </a:r>
          </a:p>
          <a:p>
            <a:r>
              <a:rPr lang="en-US" sz="2400" dirty="0" smtClean="0">
                <a:latin typeface="Times New Roman"/>
                <a:cs typeface="Times New Roman"/>
              </a:rPr>
              <a:t>Interdisciplinary: CS and Physics/</a:t>
            </a:r>
            <a:r>
              <a:rPr lang="en-US" sz="2400" dirty="0" smtClean="0">
                <a:latin typeface="Times New Roman"/>
                <a:cs typeface="Times New Roman"/>
              </a:rPr>
              <a:t>Astronomy</a:t>
            </a:r>
            <a:endParaRPr lang="en-US" sz="2800" dirty="0" smtClean="0">
              <a:latin typeface="Times New Roman"/>
              <a:cs typeface="Times New Roman"/>
            </a:endParaRPr>
          </a:p>
          <a:p>
            <a:endParaRPr lang="en-US" sz="2400" dirty="0" smtClean="0">
              <a:latin typeface="Times New Roman"/>
              <a:cs typeface="Times New Roman"/>
            </a:endParaRPr>
          </a:p>
          <a:p>
            <a:endParaRPr lang="en-US" sz="2400" dirty="0" smtClean="0">
              <a:latin typeface="Times New Roman"/>
              <a:cs typeface="Times New Roman"/>
            </a:endParaRPr>
          </a:p>
        </p:txBody>
      </p:sp>
      <p:pic>
        <p:nvPicPr>
          <p:cNvPr id="4" name="Picture 3" descr="spir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1988840"/>
            <a:ext cx="3953762" cy="299695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we’re doing</a:t>
            </a:r>
          </a:p>
        </p:txBody>
      </p:sp>
      <p:sp>
        <p:nvSpPr>
          <p:cNvPr id="3" name="Espace réservé du contenu 2"/>
          <p:cNvSpPr>
            <a:spLocks noGrp="1"/>
          </p:cNvSpPr>
          <p:nvPr>
            <p:ph idx="1"/>
          </p:nvPr>
        </p:nvSpPr>
        <p:spPr>
          <a:xfrm>
            <a:off x="467544" y="1772817"/>
            <a:ext cx="8136904" cy="1584175"/>
          </a:xfrm>
        </p:spPr>
        <p:txBody>
          <a:bodyPr rtlCol="0">
            <a:normAutofit/>
          </a:bodyPr>
          <a:lstStyle/>
          <a:p>
            <a:pPr fontAlgn="auto">
              <a:spcAft>
                <a:spcPts val="0"/>
              </a:spcAft>
              <a:buFont typeface="Arial" pitchFamily="34" charset="0"/>
              <a:buChar char="•"/>
              <a:defRPr/>
            </a:pPr>
            <a:r>
              <a:rPr lang="en-US" sz="2800" dirty="0" smtClean="0">
                <a:latin typeface="Times New Roman"/>
                <a:cs typeface="Times New Roman"/>
              </a:rPr>
              <a:t>High-resolution simulations</a:t>
            </a:r>
          </a:p>
          <a:p>
            <a:pPr fontAlgn="auto">
              <a:spcAft>
                <a:spcPts val="0"/>
              </a:spcAft>
              <a:buFont typeface="Arial" pitchFamily="34" charset="0"/>
              <a:buChar char="•"/>
              <a:defRPr/>
            </a:pPr>
            <a:r>
              <a:rPr lang="en-US" sz="2800" dirty="0" smtClean="0">
                <a:latin typeface="Times New Roman"/>
                <a:cs typeface="Times New Roman"/>
              </a:rPr>
              <a:t>Hundreds of images for each galaxy</a:t>
            </a:r>
          </a:p>
          <a:p>
            <a:pPr fontAlgn="auto">
              <a:spcAft>
                <a:spcPts val="0"/>
              </a:spcAft>
              <a:buFont typeface="Arial" pitchFamily="34" charset="0"/>
              <a:buChar char="•"/>
              <a:defRPr/>
            </a:pPr>
            <a:r>
              <a:rPr lang="en-US" sz="2800" dirty="0" smtClean="0">
                <a:latin typeface="Times New Roman"/>
                <a:cs typeface="Times New Roman"/>
              </a:rPr>
              <a:t>Automated fitting of elliptical models</a:t>
            </a:r>
          </a:p>
          <a:p>
            <a:pPr fontAlgn="auto">
              <a:spcAft>
                <a:spcPts val="0"/>
              </a:spcAft>
              <a:buFont typeface="Arial" pitchFamily="34" charset="0"/>
              <a:buChar char="•"/>
              <a:defRPr/>
            </a:pPr>
            <a:endParaRPr lang="en-US" dirty="0" smtClean="0"/>
          </a:p>
        </p:txBody>
      </p:sp>
      <p:pic>
        <p:nvPicPr>
          <p:cNvPr id="6" name="Picture 5" descr="MRP_380515_cam0_origin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5" y="3861048"/>
            <a:ext cx="2511027" cy="1878248"/>
          </a:xfrm>
          <a:prstGeom prst="rect">
            <a:avLst/>
          </a:prstGeom>
        </p:spPr>
      </p:pic>
      <p:pic>
        <p:nvPicPr>
          <p:cNvPr id="7" name="Picture 6" descr="MRP_380515_cam0_mode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3861048"/>
            <a:ext cx="2509711" cy="1878248"/>
          </a:xfrm>
          <a:prstGeom prst="rect">
            <a:avLst/>
          </a:prstGeom>
        </p:spPr>
      </p:pic>
      <p:sp>
        <p:nvSpPr>
          <p:cNvPr id="8" name="Right Arrow 7"/>
          <p:cNvSpPr/>
          <p:nvPr/>
        </p:nvSpPr>
        <p:spPr>
          <a:xfrm>
            <a:off x="3059833" y="4437111"/>
            <a:ext cx="347824" cy="4681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6012161" y="4509119"/>
            <a:ext cx="347824" cy="4681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MRP_380515_cam0_residua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5688" y="3861048"/>
            <a:ext cx="2504331" cy="1872208"/>
          </a:xfrm>
          <a:prstGeom prst="rect">
            <a:avLst/>
          </a:prstGeom>
        </p:spPr>
      </p:pic>
      <p:sp>
        <p:nvSpPr>
          <p:cNvPr id="11" name="TextBox 10"/>
          <p:cNvSpPr txBox="1"/>
          <p:nvPr/>
        </p:nvSpPr>
        <p:spPr>
          <a:xfrm>
            <a:off x="467544" y="5949280"/>
            <a:ext cx="8352928" cy="648072"/>
          </a:xfrm>
          <a:prstGeom prst="rect">
            <a:avLst/>
          </a:prstGeom>
          <a:noFill/>
        </p:spPr>
        <p:txBody>
          <a:bodyPr wrap="square" rtlCol="0">
            <a:spAutoFit/>
          </a:bodyPr>
          <a:lstStyle/>
          <a:p>
            <a:r>
              <a:rPr lang="en-US" dirty="0" smtClean="0">
                <a:latin typeface="Times New Roman"/>
                <a:cs typeface="Times New Roman"/>
              </a:rPr>
              <a:t>Figure1:Image of a simulated galaxy, elliptical model produced by our program running GALFIT and finally the residual (from left to right)</a:t>
            </a:r>
            <a:endParaRPr lang="en-US" dirty="0">
              <a:latin typeface="Times New Roman"/>
              <a:cs typeface="Times New Roman"/>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195736" y="-23924"/>
            <a:ext cx="6615112" cy="1143000"/>
          </a:xfrm>
        </p:spPr>
        <p:txBody>
          <a:bodyPr/>
          <a:lstStyle/>
          <a:p>
            <a:pPr algn="l"/>
            <a:r>
              <a:rPr lang="en-US" dirty="0" smtClean="0">
                <a:latin typeface="Times New Roman"/>
                <a:cs typeface="Times New Roman"/>
              </a:rPr>
              <a:t>How we’re doing it</a:t>
            </a:r>
          </a:p>
        </p:txBody>
      </p:sp>
      <p:sp>
        <p:nvSpPr>
          <p:cNvPr id="3075" name="Espace réservé du contenu 2"/>
          <p:cNvSpPr>
            <a:spLocks noGrp="1"/>
          </p:cNvSpPr>
          <p:nvPr>
            <p:ph idx="1"/>
          </p:nvPr>
        </p:nvSpPr>
        <p:spPr>
          <a:xfrm>
            <a:off x="2123728" y="908720"/>
            <a:ext cx="6768752" cy="5616624"/>
          </a:xfrm>
        </p:spPr>
        <p:txBody>
          <a:bodyPr/>
          <a:lstStyle/>
          <a:p>
            <a:r>
              <a:rPr lang="en-US" dirty="0" smtClean="0">
                <a:latin typeface="Times New Roman"/>
                <a:cs typeface="Times New Roman"/>
              </a:rPr>
              <a:t>Source-Extractor</a:t>
            </a:r>
          </a:p>
          <a:p>
            <a:pPr lvl="1"/>
            <a:r>
              <a:rPr lang="en-US" dirty="0" smtClean="0">
                <a:latin typeface="Times New Roman"/>
                <a:cs typeface="Times New Roman"/>
              </a:rPr>
              <a:t>Identifies all of the galaxies in the image and guesses their properties</a:t>
            </a:r>
          </a:p>
          <a:p>
            <a:r>
              <a:rPr lang="en-US" dirty="0">
                <a:latin typeface="Times New Roman"/>
                <a:cs typeface="Times New Roman"/>
              </a:rPr>
              <a:t>GALFIT </a:t>
            </a:r>
            <a:endParaRPr lang="en-US" dirty="0" smtClean="0">
              <a:latin typeface="Times New Roman"/>
              <a:cs typeface="Times New Roman"/>
            </a:endParaRPr>
          </a:p>
          <a:p>
            <a:pPr lvl="1"/>
            <a:r>
              <a:rPr lang="en-US" dirty="0" smtClean="0">
                <a:latin typeface="Times New Roman"/>
                <a:cs typeface="Times New Roman"/>
              </a:rPr>
              <a:t>Refines the guesses and outputs an image of the model and residual</a:t>
            </a:r>
          </a:p>
          <a:p>
            <a:r>
              <a:rPr lang="en-US" dirty="0" smtClean="0">
                <a:latin typeface="Times New Roman"/>
                <a:cs typeface="Times New Roman"/>
              </a:rPr>
              <a:t>Python</a:t>
            </a:r>
          </a:p>
          <a:p>
            <a:pPr lvl="1"/>
            <a:r>
              <a:rPr lang="en-US" dirty="0" smtClean="0">
                <a:latin typeface="Times New Roman"/>
                <a:cs typeface="Times New Roman"/>
              </a:rPr>
              <a:t>Programs to run the above on a list of images and organize the </a:t>
            </a:r>
            <a:r>
              <a:rPr lang="en-US" dirty="0" smtClean="0">
                <a:latin typeface="Times New Roman"/>
                <a:cs typeface="Times New Roman"/>
              </a:rPr>
              <a:t>outputs</a:t>
            </a:r>
          </a:p>
          <a:p>
            <a:r>
              <a:rPr lang="en-US" dirty="0" smtClean="0">
                <a:latin typeface="Times New Roman"/>
                <a:cs typeface="Times New Roman"/>
              </a:rPr>
              <a:t>IDL</a:t>
            </a:r>
          </a:p>
          <a:p>
            <a:pPr lvl="1"/>
            <a:r>
              <a:rPr lang="en-US" dirty="0" smtClean="0">
                <a:latin typeface="Times New Roman"/>
                <a:cs typeface="Times New Roman"/>
              </a:rPr>
              <a:t>Plots the results in a graph aggregately</a:t>
            </a:r>
            <a:endParaRPr lang="en-US" dirty="0">
              <a:latin typeface="Times New Roman"/>
              <a:cs typeface="Times New Roman"/>
            </a:endParaRPr>
          </a:p>
          <a:p>
            <a:pPr marL="457200" lvl="1" indent="0">
              <a:buNone/>
            </a:pPr>
            <a:endParaRPr lang="en-US" dirty="0" smtClean="0">
              <a:latin typeface="Times New Roman"/>
              <a:cs typeface="Times New Roman"/>
            </a:endParaRPr>
          </a:p>
        </p:txBody>
      </p:sp>
    </p:spTree>
    <p:extLst>
      <p:ext uri="{BB962C8B-B14F-4D97-AF65-F5344CB8AC3E}">
        <p14:creationId xmlns:p14="http://schemas.microsoft.com/office/powerpoint/2010/main" val="73230749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sz="quarter" idx="4294967295"/>
          </p:nvPr>
        </p:nvSpPr>
        <p:spPr>
          <a:xfrm>
            <a:off x="609600" y="1230922"/>
            <a:ext cx="7924800" cy="5070231"/>
          </a:xfrm>
          <a:prstGeom prst="rect">
            <a:avLst/>
          </a:prstGeom>
        </p:spPr>
        <p:txBody>
          <a:bodyPr/>
          <a:lstStyle/>
          <a:p>
            <a:r>
              <a:rPr lang="en-US" dirty="0" smtClean="0"/>
              <a:t>“</a:t>
            </a:r>
            <a:r>
              <a:rPr lang="en-US" dirty="0" err="1" smtClean="0"/>
              <a:t>CANDELize</a:t>
            </a:r>
            <a:r>
              <a:rPr lang="en-US" dirty="0" smtClean="0"/>
              <a:t>” the simulations to compare with observations.</a:t>
            </a:r>
            <a:endParaRPr lang="en-US" dirty="0"/>
          </a:p>
        </p:txBody>
      </p:sp>
      <p:pic>
        <p:nvPicPr>
          <p:cNvPr id="4" name="Picture 3" descr="CANDELized_simula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697"/>
            <a:ext cx="9144000" cy="6831724"/>
          </a:xfrm>
          <a:prstGeom prst="rect">
            <a:avLst/>
          </a:prstGeom>
        </p:spPr>
      </p:pic>
      <p:cxnSp>
        <p:nvCxnSpPr>
          <p:cNvPr id="6" name="Straight Connector 5"/>
          <p:cNvCxnSpPr/>
          <p:nvPr/>
        </p:nvCxnSpPr>
        <p:spPr>
          <a:xfrm>
            <a:off x="5188997" y="12697"/>
            <a:ext cx="0" cy="6831724"/>
          </a:xfrm>
          <a:prstGeom prst="line">
            <a:avLst/>
          </a:prstGeom>
          <a:ln w="28575"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1370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we’ve  accomplished</a:t>
            </a:r>
          </a:p>
        </p:txBody>
      </p:sp>
      <p:sp>
        <p:nvSpPr>
          <p:cNvPr id="3" name="Espace réservé du contenu 2"/>
          <p:cNvSpPr>
            <a:spLocks noGrp="1"/>
          </p:cNvSpPr>
          <p:nvPr>
            <p:ph idx="1"/>
          </p:nvPr>
        </p:nvSpPr>
        <p:spPr>
          <a:xfrm>
            <a:off x="457200" y="1928813"/>
            <a:ext cx="4330824" cy="4668539"/>
          </a:xfrm>
        </p:spPr>
        <p:txBody>
          <a:bodyPr rtlCol="0">
            <a:normAutofit fontScale="85000" lnSpcReduction="20000"/>
          </a:bodyPr>
          <a:lstStyle/>
          <a:p>
            <a:pPr fontAlgn="auto">
              <a:spcAft>
                <a:spcPts val="0"/>
              </a:spcAft>
              <a:buFont typeface="Arial" pitchFamily="34" charset="0"/>
              <a:buChar char="•"/>
              <a:defRPr/>
            </a:pPr>
            <a:r>
              <a:rPr lang="en-US" sz="3300" dirty="0" smtClean="0">
                <a:latin typeface="Times New Roman"/>
                <a:cs typeface="Times New Roman"/>
              </a:rPr>
              <a:t>Came up with good Python program that has a powerful and consistent interface with the user n the command line</a:t>
            </a:r>
          </a:p>
          <a:p>
            <a:pPr fontAlgn="auto">
              <a:spcAft>
                <a:spcPts val="0"/>
              </a:spcAft>
              <a:buFont typeface="Arial" pitchFamily="34" charset="0"/>
              <a:buChar char="•"/>
              <a:defRPr/>
            </a:pPr>
            <a:r>
              <a:rPr lang="en-US" sz="3300" dirty="0" smtClean="0">
                <a:latin typeface="Times New Roman"/>
                <a:cs typeface="Times New Roman"/>
              </a:rPr>
              <a:t>Successfully </a:t>
            </a:r>
            <a:r>
              <a:rPr lang="en-US" sz="3300" dirty="0" smtClean="0">
                <a:latin typeface="Times New Roman"/>
                <a:cs typeface="Times New Roman"/>
              </a:rPr>
              <a:t>modeled most galaxies in the simulated images</a:t>
            </a:r>
          </a:p>
          <a:p>
            <a:pPr fontAlgn="auto">
              <a:spcAft>
                <a:spcPts val="0"/>
              </a:spcAft>
              <a:buFont typeface="Arial" pitchFamily="34" charset="0"/>
              <a:buChar char="•"/>
              <a:defRPr/>
            </a:pPr>
            <a:r>
              <a:rPr lang="en-US" sz="3300" dirty="0" smtClean="0">
                <a:latin typeface="Times New Roman"/>
                <a:cs typeface="Times New Roman"/>
              </a:rPr>
              <a:t>Automated the process of running several </a:t>
            </a:r>
            <a:r>
              <a:rPr lang="en-US" sz="3300" dirty="0" smtClean="0">
                <a:latin typeface="Times New Roman"/>
                <a:cs typeface="Times New Roman"/>
              </a:rPr>
              <a:t>galaxies </a:t>
            </a:r>
            <a:r>
              <a:rPr lang="en-US" sz="3300" dirty="0" smtClean="0">
                <a:latin typeface="Times New Roman"/>
                <a:cs typeface="Times New Roman"/>
              </a:rPr>
              <a:t>simultaneously</a:t>
            </a:r>
          </a:p>
          <a:p>
            <a:pPr marL="0" indent="0" fontAlgn="auto">
              <a:spcAft>
                <a:spcPts val="0"/>
              </a:spcAft>
              <a:buNone/>
              <a:defRPr/>
            </a:pPr>
            <a:r>
              <a:rPr lang="en-US" sz="2800" dirty="0" smtClean="0">
                <a:latin typeface="Times New Roman"/>
                <a:cs typeface="Times New Roman"/>
              </a:rPr>
              <a:t> </a:t>
            </a:r>
            <a:endParaRPr lang="en-US" sz="2800" dirty="0" smtClean="0">
              <a:latin typeface="Times New Roman"/>
              <a:cs typeface="Times New Roman"/>
            </a:endParaRPr>
          </a:p>
          <a:p>
            <a:pPr fontAlgn="auto">
              <a:spcAft>
                <a:spcPts val="0"/>
              </a:spcAft>
              <a:buFont typeface="Arial" pitchFamily="34" charset="0"/>
              <a:buChar char="•"/>
              <a:defRPr/>
            </a:pPr>
            <a:endParaRPr lang="en-US" dirty="0" smtClean="0"/>
          </a:p>
        </p:txBody>
      </p:sp>
      <p:pic>
        <p:nvPicPr>
          <p:cNvPr id="8" name="Picture 7" descr="scatterplo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0032" y="1988840"/>
            <a:ext cx="3977892" cy="3384376"/>
          </a:xfrm>
          <a:prstGeom prst="rect">
            <a:avLst/>
          </a:prstGeom>
          <a:ln>
            <a:noFill/>
          </a:ln>
          <a:effectLst>
            <a:outerShdw blurRad="190500" algn="tl" rotWithShape="0">
              <a:srgbClr val="000000">
                <a:alpha val="70000"/>
              </a:srgbClr>
            </a:outerShdw>
          </a:effectLst>
        </p:spPr>
      </p:pic>
      <p:sp>
        <p:nvSpPr>
          <p:cNvPr id="2" name="TextBox 1"/>
          <p:cNvSpPr txBox="1"/>
          <p:nvPr/>
        </p:nvSpPr>
        <p:spPr>
          <a:xfrm>
            <a:off x="4644008" y="5589240"/>
            <a:ext cx="4320480" cy="646331"/>
          </a:xfrm>
          <a:prstGeom prst="rect">
            <a:avLst/>
          </a:prstGeom>
          <a:noFill/>
        </p:spPr>
        <p:txBody>
          <a:bodyPr wrap="square" rtlCol="0">
            <a:spAutoFit/>
          </a:bodyPr>
          <a:lstStyle/>
          <a:p>
            <a:r>
              <a:rPr lang="en-US" dirty="0" smtClean="0">
                <a:latin typeface="Times New Roman"/>
                <a:cs typeface="Times New Roman"/>
              </a:rPr>
              <a:t>Figure2: A simulated galaxy’s </a:t>
            </a:r>
            <a:r>
              <a:rPr lang="en-US" dirty="0" err="1" smtClean="0">
                <a:latin typeface="Times New Roman"/>
                <a:cs typeface="Times New Roman"/>
              </a:rPr>
              <a:t>Sersic</a:t>
            </a:r>
            <a:r>
              <a:rPr lang="en-US" dirty="0" smtClean="0">
                <a:latin typeface="Times New Roman"/>
                <a:cs typeface="Times New Roman"/>
              </a:rPr>
              <a:t> indices plotted over time, a representative result</a:t>
            </a:r>
            <a:endParaRPr lang="en-US" dirty="0">
              <a:latin typeface="Times New Roman"/>
              <a:cs typeface="Times New Roman"/>
            </a:endParaRPr>
          </a:p>
        </p:txBody>
      </p:sp>
    </p:spTree>
    <p:extLst>
      <p:ext uri="{BB962C8B-B14F-4D97-AF65-F5344CB8AC3E}">
        <p14:creationId xmlns:p14="http://schemas.microsoft.com/office/powerpoint/2010/main" val="283792550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latin typeface="Times New Roman"/>
                <a:cs typeface="Times New Roman"/>
              </a:rPr>
              <a:t>Challenges we’ve faced</a:t>
            </a:r>
          </a:p>
        </p:txBody>
      </p:sp>
      <p:sp>
        <p:nvSpPr>
          <p:cNvPr id="3075" name="Espace réservé du contenu 2"/>
          <p:cNvSpPr>
            <a:spLocks noGrp="1"/>
          </p:cNvSpPr>
          <p:nvPr>
            <p:ph idx="1"/>
          </p:nvPr>
        </p:nvSpPr>
        <p:spPr>
          <a:xfrm>
            <a:off x="2071688" y="1600200"/>
            <a:ext cx="6615112" cy="4525963"/>
          </a:xfrm>
        </p:spPr>
        <p:txBody>
          <a:bodyPr/>
          <a:lstStyle/>
          <a:p>
            <a:r>
              <a:rPr lang="en-US" dirty="0">
                <a:latin typeface="Times New Roman"/>
                <a:cs typeface="Times New Roman"/>
              </a:rPr>
              <a:t>Locating </a:t>
            </a:r>
            <a:r>
              <a:rPr lang="en-US" dirty="0" smtClean="0">
                <a:latin typeface="Times New Roman"/>
                <a:cs typeface="Times New Roman"/>
              </a:rPr>
              <a:t>galaxies </a:t>
            </a:r>
            <a:r>
              <a:rPr lang="en-US" dirty="0" smtClean="0">
                <a:latin typeface="Times New Roman"/>
                <a:cs typeface="Times New Roman"/>
              </a:rPr>
              <a:t>in the beginning,</a:t>
            </a:r>
            <a:r>
              <a:rPr lang="en-US" dirty="0">
                <a:latin typeface="Times New Roman"/>
                <a:cs typeface="Times New Roman"/>
              </a:rPr>
              <a:t> </a:t>
            </a:r>
            <a:r>
              <a:rPr lang="en-US" dirty="0" smtClean="0">
                <a:latin typeface="Times New Roman"/>
                <a:cs typeface="Times New Roman"/>
              </a:rPr>
              <a:t>which compelled us to use a better program for the guesses</a:t>
            </a:r>
            <a:endParaRPr lang="en-US" dirty="0" smtClean="0">
              <a:latin typeface="Times New Roman"/>
              <a:cs typeface="Times New Roman"/>
            </a:endParaRPr>
          </a:p>
          <a:p>
            <a:r>
              <a:rPr lang="en-US" dirty="0" smtClean="0">
                <a:latin typeface="Times New Roman"/>
                <a:cs typeface="Times New Roman"/>
              </a:rPr>
              <a:t>Coming up with </a:t>
            </a:r>
            <a:r>
              <a:rPr lang="en-US" dirty="0" smtClean="0">
                <a:latin typeface="Times New Roman"/>
                <a:cs typeface="Times New Roman"/>
              </a:rPr>
              <a:t>a good configuration file or </a:t>
            </a:r>
            <a:r>
              <a:rPr lang="en-US" dirty="0" smtClean="0">
                <a:latin typeface="Times New Roman"/>
                <a:cs typeface="Times New Roman"/>
              </a:rPr>
              <a:t>settings </a:t>
            </a:r>
            <a:r>
              <a:rPr lang="en-US" dirty="0" smtClean="0">
                <a:latin typeface="Times New Roman"/>
                <a:cs typeface="Times New Roman"/>
              </a:rPr>
              <a:t>that work for all images</a:t>
            </a:r>
          </a:p>
          <a:p>
            <a:r>
              <a:rPr lang="en-US" dirty="0" smtClean="0">
                <a:latin typeface="Times New Roman"/>
                <a:cs typeface="Times New Roman"/>
              </a:rPr>
              <a:t>Evaluating the GALFIT outputs</a:t>
            </a:r>
          </a:p>
          <a:p>
            <a:pPr marL="0" indent="0">
              <a:buNone/>
            </a:pPr>
            <a:endParaRPr lang="en-US" dirty="0" smtClean="0">
              <a:latin typeface="Times New Roman"/>
              <a:cs typeface="Times New Roman"/>
            </a:endParaRPr>
          </a:p>
        </p:txBody>
      </p:sp>
    </p:spTree>
    <p:extLst>
      <p:ext uri="{BB962C8B-B14F-4D97-AF65-F5344CB8AC3E}">
        <p14:creationId xmlns:p14="http://schemas.microsoft.com/office/powerpoint/2010/main" val="11029296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 have left to do</a:t>
            </a:r>
          </a:p>
        </p:txBody>
      </p:sp>
      <p:sp>
        <p:nvSpPr>
          <p:cNvPr id="3" name="Espace réservé du contenu 2"/>
          <p:cNvSpPr>
            <a:spLocks noGrp="1"/>
          </p:cNvSpPr>
          <p:nvPr>
            <p:ph idx="1"/>
          </p:nvPr>
        </p:nvSpPr>
        <p:spPr>
          <a:xfrm>
            <a:off x="457200" y="1928813"/>
            <a:ext cx="8229600" cy="4500562"/>
          </a:xfrm>
        </p:spPr>
        <p:txBody>
          <a:bodyPr rtlCol="0">
            <a:normAutofit/>
          </a:bodyPr>
          <a:lstStyle/>
          <a:p>
            <a:pPr fontAlgn="auto">
              <a:spcAft>
                <a:spcPts val="0"/>
              </a:spcAft>
              <a:buFont typeface="Arial" pitchFamily="34" charset="0"/>
              <a:buChar char="•"/>
              <a:defRPr/>
            </a:pPr>
            <a:r>
              <a:rPr lang="en-US" sz="2800" dirty="0" smtClean="0"/>
              <a:t>Come up with a better Source-Extractor file such that it yields good results </a:t>
            </a:r>
            <a:r>
              <a:rPr lang="en-US" sz="2800" dirty="0" smtClean="0"/>
              <a:t>for a higher percentage of image</a:t>
            </a:r>
          </a:p>
          <a:p>
            <a:pPr fontAlgn="auto">
              <a:spcAft>
                <a:spcPts val="0"/>
              </a:spcAft>
              <a:buFont typeface="Arial" pitchFamily="34" charset="0"/>
              <a:buChar char="•"/>
              <a:defRPr/>
            </a:pPr>
            <a:r>
              <a:rPr lang="en-US" sz="2800" dirty="0" smtClean="0"/>
              <a:t>Sent th</a:t>
            </a:r>
            <a:r>
              <a:rPr lang="en-US" sz="2800" dirty="0" smtClean="0"/>
              <a:t>e guesses from Source-Extractor </a:t>
            </a:r>
            <a:r>
              <a:rPr lang="en-US" sz="2800" dirty="0" smtClean="0"/>
              <a:t>through GALFIT whose aggregate data can be used to see how well the simulations agree with </a:t>
            </a:r>
            <a:r>
              <a:rPr lang="en-US" sz="2800" dirty="0" smtClean="0"/>
              <a:t>the actual </a:t>
            </a:r>
            <a:r>
              <a:rPr lang="en-US" sz="2800" dirty="0" smtClean="0"/>
              <a:t>observations</a:t>
            </a:r>
          </a:p>
        </p:txBody>
      </p:sp>
    </p:spTree>
    <p:extLst>
      <p:ext uri="{BB962C8B-B14F-4D97-AF65-F5344CB8AC3E}">
        <p14:creationId xmlns:p14="http://schemas.microsoft.com/office/powerpoint/2010/main" val="392236284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latin typeface="Times New Roman"/>
                <a:cs typeface="Times New Roman"/>
              </a:rPr>
              <a:t>Acknowledgement</a:t>
            </a:r>
            <a:endParaRPr lang="en-US" dirty="0" smtClean="0">
              <a:latin typeface="Times New Roman"/>
              <a:cs typeface="Times New Roman"/>
            </a:endParaRPr>
          </a:p>
        </p:txBody>
      </p:sp>
      <p:sp>
        <p:nvSpPr>
          <p:cNvPr id="3075" name="Espace réservé du contenu 2"/>
          <p:cNvSpPr>
            <a:spLocks noGrp="1"/>
          </p:cNvSpPr>
          <p:nvPr>
            <p:ph idx="1"/>
          </p:nvPr>
        </p:nvSpPr>
        <p:spPr>
          <a:xfrm>
            <a:off x="2071688" y="1600200"/>
            <a:ext cx="6615112" cy="4525963"/>
          </a:xfrm>
        </p:spPr>
        <p:txBody>
          <a:bodyPr/>
          <a:lstStyle/>
          <a:p>
            <a:pPr marL="0" indent="0">
              <a:buNone/>
            </a:pPr>
            <a:r>
              <a:rPr lang="en-US" sz="2800" dirty="0" smtClean="0">
                <a:latin typeface="Times New Roman"/>
                <a:cs typeface="Times New Roman"/>
              </a:rPr>
              <a:t>Thank you all for the support:</a:t>
            </a:r>
          </a:p>
          <a:p>
            <a:r>
              <a:rPr lang="en-US" sz="2800" dirty="0" err="1" smtClean="0">
                <a:latin typeface="Times New Roman"/>
                <a:cs typeface="Times New Roman"/>
              </a:rPr>
              <a:t>Prof.McGrath</a:t>
            </a:r>
            <a:r>
              <a:rPr lang="en-US" sz="2800" dirty="0" smtClean="0">
                <a:latin typeface="Times New Roman"/>
                <a:cs typeface="Times New Roman"/>
              </a:rPr>
              <a:t>, our projects supervisor</a:t>
            </a:r>
          </a:p>
          <a:p>
            <a:r>
              <a:rPr lang="en-US" sz="2800" dirty="0" smtClean="0">
                <a:latin typeface="Times New Roman"/>
                <a:cs typeface="Times New Roman"/>
              </a:rPr>
              <a:t>Grant, for their sponsorship</a:t>
            </a:r>
          </a:p>
          <a:p>
            <a:r>
              <a:rPr lang="en-US" sz="2800" dirty="0" smtClean="0">
                <a:latin typeface="Times New Roman"/>
                <a:cs typeface="Times New Roman"/>
              </a:rPr>
              <a:t>Colby College, for issuing the necessary facilities</a:t>
            </a:r>
          </a:p>
          <a:p>
            <a:r>
              <a:rPr lang="en-US" sz="2800" dirty="0" smtClean="0">
                <a:latin typeface="Times New Roman"/>
                <a:cs typeface="Times New Roman"/>
              </a:rPr>
              <a:t>……, for providing the excellent simulations</a:t>
            </a:r>
            <a:endParaRPr lang="en-US" sz="2800" dirty="0" smtClean="0">
              <a:latin typeface="Times New Roman"/>
              <a:cs typeface="Times New Roman"/>
            </a:endParaRPr>
          </a:p>
        </p:txBody>
      </p:sp>
    </p:spTree>
    <p:extLst>
      <p:ext uri="{BB962C8B-B14F-4D97-AF65-F5344CB8AC3E}">
        <p14:creationId xmlns:p14="http://schemas.microsoft.com/office/powerpoint/2010/main" val="368014431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C10381496999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FE55DA1-C17C-4486-BE4A-62CC3A37E9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TC103814969990</Template>
  <TotalTime>810</TotalTime>
  <Words>1099</Words>
  <Application>Microsoft Macintosh PowerPoint</Application>
  <PresentationFormat>On-screen Show (4:3)</PresentationFormat>
  <Paragraphs>82</Paragraphs>
  <Slides>9</Slides>
  <Notes>8</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TC103814969990</vt:lpstr>
      <vt:lpstr>Morphological Analysis of Galaxies from High-Resolution Simulations Using Automated Detection</vt:lpstr>
      <vt:lpstr>Why we care</vt:lpstr>
      <vt:lpstr>What we’re doing</vt:lpstr>
      <vt:lpstr>How we’re doing it</vt:lpstr>
      <vt:lpstr>Future Work</vt:lpstr>
      <vt:lpstr>What we’ve  accomplished</vt:lpstr>
      <vt:lpstr>Challenges we’ve faced</vt:lpstr>
      <vt:lpstr>What we have left to do</vt:lpstr>
      <vt:lpstr>Acknowledgement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dc:title>
  <dc:creator/>
  <cp:keywords/>
  <cp:lastModifiedBy>test</cp:lastModifiedBy>
  <cp:revision>88</cp:revision>
  <dcterms:modified xsi:type="dcterms:W3CDTF">2014-07-16T18:48:45Z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TC103814969990</vt:lpwstr>
  </property>
</Properties>
</file>